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02" r:id="rId4"/>
    <p:sldId id="503" r:id="rId5"/>
    <p:sldId id="497" r:id="rId6"/>
    <p:sldId id="486" r:id="rId7"/>
    <p:sldId id="504" r:id="rId8"/>
    <p:sldId id="487" r:id="rId9"/>
    <p:sldId id="505" r:id="rId10"/>
    <p:sldId id="483" r:id="rId11"/>
    <p:sldId id="484" r:id="rId12"/>
    <p:sldId id="485" r:id="rId13"/>
    <p:sldId id="490" r:id="rId14"/>
    <p:sldId id="492" r:id="rId15"/>
    <p:sldId id="489" r:id="rId16"/>
    <p:sldId id="501" r:id="rId17"/>
    <p:sldId id="491" r:id="rId18"/>
    <p:sldId id="493" r:id="rId19"/>
    <p:sldId id="494" r:id="rId20"/>
    <p:sldId id="495" r:id="rId21"/>
    <p:sldId id="500" r:id="rId22"/>
    <p:sldId id="498" r:id="rId23"/>
    <p:sldId id="477" r:id="rId24"/>
    <p:sldId id="399" r:id="rId25"/>
    <p:sldId id="409" r:id="rId26"/>
    <p:sldId id="481" r:id="rId27"/>
    <p:sldId id="4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2/util/formatter.txt" TargetMode="External"/><Relationship Id="rId3" Type="http://schemas.openxmlformats.org/officeDocument/2006/relationships/hyperlink" Target="https://github.com/soyuztechnologies/Corporate_Full_Stack_Training/blob/master/Day%204/webapp2/view/View1.view.txt" TargetMode="External"/><Relationship Id="rId7" Type="http://schemas.openxmlformats.org/officeDocument/2006/relationships/hyperlink" Target="https://github.com/soyuztechnologies/Corporate_Full_Stack_Training/blob/master/Day%204/webapp2/models/fruitdata.txt" TargetMode="External"/><Relationship Id="rId2" Type="http://schemas.openxmlformats.org/officeDocument/2006/relationships/hyperlink" Target="https://github.com/soyuztechnologies/Corporate_Full_Stack_Training/blob/master/Day%204/webapp2/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2/i18n/i18n.txt" TargetMode="External"/><Relationship Id="rId11" Type="http://schemas.openxmlformats.org/officeDocument/2006/relationships/image" Target="../media/image8.jpeg"/><Relationship Id="rId5" Type="http://schemas.openxmlformats.org/officeDocument/2006/relationships/hyperlink" Target="https://github.com/soyuztechnologies/Corporate_Full_Stack_Training/blob/master/Day%204/webapp2/css/style.txt" TargetMode="External"/><Relationship Id="rId10" Type="http://schemas.openxmlformats.org/officeDocument/2006/relationships/image" Target="../media/image2.png"/><Relationship Id="rId4" Type="http://schemas.openxmlformats.org/officeDocument/2006/relationships/hyperlink" Target="https://github.com/soyuztechnologies/Corporate_Full_Stack_Training/blob/master/Day%204/webapp2/Component.txt" TargetMode="External"/><Relationship Id="rId9" Type="http://schemas.openxmlformats.org/officeDocument/2006/relationships/hyperlink" Target="https://github.com/soyuztechnologies/Corporate_Full_Stack_Training/blob/master/Day%204/webapp2/manifest.tx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52863/webapp/index.html?hc_reset&amp;origional-url=index.html&amp;sap-ui-appCacheBuster=..%2F&amp;sap-ui-xx-componentPreload=of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3/view/App.view.txt" TargetMode="External"/><Relationship Id="rId13" Type="http://schemas.openxmlformats.org/officeDocument/2006/relationships/hyperlink" Target="https://github.com/soyuztechnologies/Corporate_Full_Stack_Training/blob/master/Day%204/webapp3/Component.txt" TargetMode="External"/><Relationship Id="rId3" Type="http://schemas.openxmlformats.org/officeDocument/2006/relationships/hyperlink" Target="https://github.com/soyuztechnologies/Corporate_Full_Stack_Training/blob/master/Day%204/webapp3/controller/View2.controller.txt" TargetMode="External"/><Relationship Id="rId7" Type="http://schemas.openxmlformats.org/officeDocument/2006/relationships/hyperlink" Target="https://github.com/soyuztechnologies/Corporate_Full_Stack_Training/blob/master/Day%204/webapp3/models/fruitdata.txt" TargetMode="External"/><Relationship Id="rId12" Type="http://schemas.openxmlformats.org/officeDocument/2006/relationships/hyperlink" Target="https://github.com/soyuztechnologies/Corporate_Full_Stack_Training/blob/master/Day%204/webapp3/view/View2.view.txt" TargetMode="External"/><Relationship Id="rId2" Type="http://schemas.openxmlformats.org/officeDocument/2006/relationships/hyperlink" Target="https://github.com/soyuztechnologies/Corporate_Full_Stack_Training/blob/master/Day%204/webapp3/controller/View1.controller.txt" TargetMode="External"/><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i18n/i18n.txt" TargetMode="External"/><Relationship Id="rId11" Type="http://schemas.openxmlformats.org/officeDocument/2006/relationships/hyperlink" Target="https://github.com/soyuztechnologies/Corporate_Full_Stack_Training/blob/master/Day%204/webapp3/view/View1.view.txt" TargetMode="External"/><Relationship Id="rId5" Type="http://schemas.openxmlformats.org/officeDocument/2006/relationships/hyperlink" Target="https://github.com/soyuztechnologies/Corporate_Full_Stack_Training/blob/master/Day%204/webapp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Corporate_Full_Stack_Training/blob/master/Day%204/webapp3/view/Supplier.view.txt" TargetMode="External"/><Relationship Id="rId4" Type="http://schemas.openxmlformats.org/officeDocument/2006/relationships/hyperlink" Target="https://github.com/soyuztechnologies/Corporate_Full_Stack_Training/blob/master/Day%204/webapp3/controller/Avengers.controller.txt" TargetMode="External"/><Relationship Id="rId9" Type="http://schemas.openxmlformats.org/officeDocument/2006/relationships/hyperlink" Target="https://github.com/soyuztechnologies/Corporate_Full_Stack_Training/blob/master/Day%204/webapp3/view/Avengers.view.txt" TargetMode="External"/><Relationship Id="rId14" Type="http://schemas.openxmlformats.org/officeDocument/2006/relationships/hyperlink" Target="https://github.com/soyuztechnologies/Corporate_Full_Stack_Training/blob/master/Day%204/webapp3/manifest.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147782" y="184585"/>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034C0C90-24E3-4860-8064-D670FDC791F1}"/>
              </a:ext>
            </a:extLst>
          </p:cNvPr>
          <p:cNvPicPr>
            <a:picLocks noChangeAspect="1"/>
          </p:cNvPicPr>
          <p:nvPr/>
        </p:nvPicPr>
        <p:blipFill>
          <a:blip r:embed="rId3"/>
          <a:stretch>
            <a:fillRect/>
          </a:stretch>
        </p:blipFill>
        <p:spPr>
          <a:xfrm>
            <a:off x="8757184" y="3004505"/>
            <a:ext cx="3203907" cy="3160321"/>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318336" y="107596"/>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351182" y="203718"/>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371062" y="829490"/>
            <a:ext cx="10515600" cy="598971"/>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Arial Black" panose="020B0A04020102020204" pitchFamily="34" charset="0"/>
              </a:rPr>
            </a:br>
            <a:br>
              <a:rPr lang="en-US" b="0" i="0" dirty="0">
                <a:solidFill>
                  <a:srgbClr val="333333"/>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71" y="1128975"/>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371061" y="212770"/>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b="1"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371061" y="114976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937530"/>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416169" y="108831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hlinkClick r:id="rId2"/>
              </a:rPr>
              <a:t>Update view1 controller</a:t>
            </a:r>
            <a:endParaRPr lang="en-US" sz="1800" dirty="0"/>
          </a:p>
          <a:p>
            <a:pPr marL="342900" indent="-342900">
              <a:buFont typeface="Arial" panose="020B0604020202020204" pitchFamily="34" charset="0"/>
              <a:buAutoNum type="arabicPeriod"/>
            </a:pPr>
            <a:r>
              <a:rPr lang="en-US" sz="1800" dirty="0">
                <a:hlinkClick r:id="rId3"/>
              </a:rPr>
              <a:t>Update view1 view</a:t>
            </a:r>
            <a:endParaRPr lang="en-US" sz="1800" dirty="0"/>
          </a:p>
          <a:p>
            <a:pPr marL="342900" indent="-342900">
              <a:buFont typeface="Arial" panose="020B0604020202020204" pitchFamily="34" charset="0"/>
              <a:buAutoNum type="arabicPeriod"/>
            </a:pPr>
            <a:r>
              <a:rPr lang="en-US" sz="1800" dirty="0">
                <a:hlinkClick r:id="rId4"/>
              </a:rPr>
              <a:t>Update Component.js file</a:t>
            </a:r>
            <a:endParaRPr lang="en-US" sz="1800" dirty="0"/>
          </a:p>
          <a:p>
            <a:pPr marL="342900" indent="-342900">
              <a:buFont typeface="Arial" panose="020B0604020202020204" pitchFamily="34" charset="0"/>
              <a:buAutoNum type="arabicPeriod"/>
            </a:pPr>
            <a:r>
              <a:rPr lang="en-US" sz="1800" dirty="0">
                <a:hlinkClick r:id="rId5"/>
              </a:rPr>
              <a:t>Add style.css in CSS folder</a:t>
            </a:r>
            <a:endParaRPr lang="en-US" sz="1800" dirty="0"/>
          </a:p>
          <a:p>
            <a:pPr marL="342900" indent="-342900">
              <a:buFont typeface="Arial" panose="020B0604020202020204" pitchFamily="34" charset="0"/>
              <a:buAutoNum type="arabicPeriod"/>
            </a:pPr>
            <a:r>
              <a:rPr lang="en-US" sz="1800" dirty="0">
                <a:hlinkClick r:id="rId6"/>
              </a:rPr>
              <a:t>Add i18n model</a:t>
            </a:r>
            <a:endParaRPr lang="en-US" sz="1800" dirty="0"/>
          </a:p>
          <a:p>
            <a:pPr marL="342900" indent="-342900">
              <a:buFont typeface="Arial" panose="020B0604020202020204" pitchFamily="34" charset="0"/>
              <a:buAutoNum type="arabicPeriod"/>
            </a:pPr>
            <a:r>
              <a:rPr lang="en-US" sz="1800" dirty="0">
                <a:hlinkClick r:id="rId7"/>
              </a:rPr>
              <a:t>Add json model like fruitdata.json in models folder</a:t>
            </a:r>
            <a:endParaRPr lang="en-US" sz="1800" dirty="0"/>
          </a:p>
          <a:p>
            <a:pPr marL="342900" indent="-342900">
              <a:buFont typeface="Arial" panose="020B0604020202020204" pitchFamily="34" charset="0"/>
              <a:buAutoNum type="arabicPeriod"/>
            </a:pPr>
            <a:r>
              <a:rPr lang="en-US" sz="1800" dirty="0">
                <a:hlinkClick r:id="rId8"/>
              </a:rPr>
              <a:t>Add formatter </a:t>
            </a:r>
            <a:endParaRPr lang="en-US" sz="1800" dirty="0"/>
          </a:p>
          <a:p>
            <a:pPr marL="342900" indent="-342900">
              <a:buFont typeface="Arial" panose="020B0604020202020204" pitchFamily="34" charset="0"/>
              <a:buAutoNum type="arabicPeriod"/>
            </a:pPr>
            <a:r>
              <a:rPr lang="en-US" sz="1800" dirty="0">
                <a:hlinkClick r:id="rId9"/>
              </a:rPr>
              <a:t>Add manifest.json file</a:t>
            </a:r>
            <a:endParaRPr lang="en-US" sz="1800" dirty="0"/>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07-ECB2-49AF-A630-E037B6BA2AE3}"/>
              </a:ext>
            </a:extLst>
          </p:cNvPr>
          <p:cNvSpPr>
            <a:spLocks noGrp="1"/>
          </p:cNvSpPr>
          <p:nvPr>
            <p:ph type="title"/>
          </p:nvPr>
        </p:nvSpPr>
        <p:spPr>
          <a:xfrm>
            <a:off x="351692" y="74654"/>
            <a:ext cx="11002108" cy="800100"/>
          </a:xfrm>
        </p:spPr>
        <p:txBody>
          <a:bodyPr>
            <a:noAutofit/>
          </a:bodyPr>
          <a:lstStyle/>
          <a:p>
            <a:r>
              <a:rPr lang="en-US" sz="3600" dirty="0">
                <a:solidFill>
                  <a:prstClr val="black"/>
                </a:solidFill>
                <a:latin typeface="Cooper Black" panose="0208090404030B020404" pitchFamily="18" charset="0"/>
              </a:rPr>
              <a:t>Hook methods in controller</a:t>
            </a:r>
            <a:endParaRPr lang="en-US" sz="3600" dirty="0">
              <a:latin typeface="Cooper Black" panose="0208090404030B020404" pitchFamily="18" charset="0"/>
            </a:endParaRPr>
          </a:p>
        </p:txBody>
      </p:sp>
      <p:pic>
        <p:nvPicPr>
          <p:cNvPr id="4" name="Picture 3">
            <a:extLst>
              <a:ext uri="{FF2B5EF4-FFF2-40B4-BE49-F238E27FC236}">
                <a16:creationId xmlns:a16="http://schemas.microsoft.com/office/drawing/2014/main" id="{F0639F17-FE2B-46E1-9798-67DFFE1E0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DDE41B16-BC4E-450B-99E2-2CBA288AA88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Freeform: Shape 5">
            <a:extLst>
              <a:ext uri="{FF2B5EF4-FFF2-40B4-BE49-F238E27FC236}">
                <a16:creationId xmlns:a16="http://schemas.microsoft.com/office/drawing/2014/main" id="{D410B218-8D04-4AB9-88B5-73857A4FC425}"/>
              </a:ext>
            </a:extLst>
          </p:cNvPr>
          <p:cNvSpPr/>
          <p:nvPr/>
        </p:nvSpPr>
        <p:spPr>
          <a:xfrm>
            <a:off x="2710734" y="1623442"/>
            <a:ext cx="8813154"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DD964E99-5543-49D2-99F6-0F0042DC4E70}"/>
              </a:ext>
            </a:extLst>
          </p:cNvPr>
          <p:cNvSpPr/>
          <p:nvPr/>
        </p:nvSpPr>
        <p:spPr>
          <a:xfrm>
            <a:off x="2402840" y="2604886"/>
            <a:ext cx="9121048" cy="1064379"/>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8A2FF320-A5DD-43A2-A498-6F6A5DC3DD3F}"/>
              </a:ext>
            </a:extLst>
          </p:cNvPr>
          <p:cNvSpPr/>
          <p:nvPr/>
        </p:nvSpPr>
        <p:spPr>
          <a:xfrm>
            <a:off x="2402840" y="3876346"/>
            <a:ext cx="9121048" cy="1173939"/>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F855ED6A-951F-4F17-B155-5225D3A2CCB1}"/>
              </a:ext>
            </a:extLst>
          </p:cNvPr>
          <p:cNvSpPr/>
          <p:nvPr/>
        </p:nvSpPr>
        <p:spPr>
          <a:xfrm>
            <a:off x="2640395" y="5313495"/>
            <a:ext cx="8813154" cy="970791"/>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Title 1">
            <a:extLst>
              <a:ext uri="{FF2B5EF4-FFF2-40B4-BE49-F238E27FC236}">
                <a16:creationId xmlns:a16="http://schemas.microsoft.com/office/drawing/2014/main" id="{FA69BCC5-17CA-44F8-A0A9-53447BF499AF}"/>
              </a:ext>
            </a:extLst>
          </p:cNvPr>
          <p:cNvSpPr txBox="1">
            <a:spLocks/>
          </p:cNvSpPr>
          <p:nvPr/>
        </p:nvSpPr>
        <p:spPr>
          <a:xfrm>
            <a:off x="609441" y="274639"/>
            <a:ext cx="10969943"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solidFill>
                <a:schemeClr val="tx1">
                  <a:lumMod val="75000"/>
                  <a:lumOff val="25000"/>
                </a:schemeClr>
              </a:solidFill>
            </a:endParaRPr>
          </a:p>
        </p:txBody>
      </p:sp>
      <p:sp>
        <p:nvSpPr>
          <p:cNvPr id="12" name="Oval 11">
            <a:extLst>
              <a:ext uri="{FF2B5EF4-FFF2-40B4-BE49-F238E27FC236}">
                <a16:creationId xmlns:a16="http://schemas.microsoft.com/office/drawing/2014/main" id="{6EA15FCD-1C18-4CE5-A7CA-43DA9CEA69B2}"/>
              </a:ext>
            </a:extLst>
          </p:cNvPr>
          <p:cNvSpPr/>
          <p:nvPr/>
        </p:nvSpPr>
        <p:spPr>
          <a:xfrm>
            <a:off x="668112" y="2330689"/>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5">
                    <a:lumMod val="50000"/>
                  </a:schemeClr>
                </a:solidFill>
                <a:latin typeface="Segoe UI Light" panose="020B0502040204020203" pitchFamily="34" charset="0"/>
                <a:ea typeface="Open Sans" panose="020B0606030504020204" pitchFamily="34" charset="0"/>
                <a:cs typeface="Segoe UI Light" panose="020B0502040204020203" pitchFamily="34" charset="0"/>
              </a:rPr>
              <a:t>Hook Methods</a:t>
            </a:r>
            <a:endParaRPr lang="en-IN" sz="2400" dirty="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7F063DA4-6354-4F63-BA9C-B98CE8C0E2E6}"/>
              </a:ext>
            </a:extLst>
          </p:cNvPr>
          <p:cNvSpPr/>
          <p:nvPr/>
        </p:nvSpPr>
        <p:spPr>
          <a:xfrm>
            <a:off x="5441742" y="1683078"/>
            <a:ext cx="5830317" cy="954107"/>
          </a:xfrm>
          <a:prstGeom prst="rect">
            <a:avLst/>
          </a:prstGeom>
        </p:spPr>
        <p:txBody>
          <a:bodyPr wrap="square" lIns="0" tIns="0" rIns="0" bIns="0" anchor="ctr">
            <a:spAutoFit/>
          </a:bodyPr>
          <a:lstStyle/>
          <a:p>
            <a:r>
              <a:rPr lang="en-US" sz="1600" dirty="0">
                <a:solidFill>
                  <a:prstClr val="black"/>
                </a:solidFill>
                <a:latin typeface="Calibri (Body)"/>
              </a:rPr>
              <a:t>like constructor of the class which gets called by UI5 immediately after the object of Controller is ready. The purpose is to add initialization code. This method is called once In the lifecycle of the controller.</a:t>
            </a:r>
          </a:p>
          <a:p>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A9749F7C-3477-45CC-99C1-7D0FAE917605}"/>
              </a:ext>
            </a:extLst>
          </p:cNvPr>
          <p:cNvSpPr/>
          <p:nvPr/>
        </p:nvSpPr>
        <p:spPr>
          <a:xfrm>
            <a:off x="3931409" y="1988795"/>
            <a:ext cx="115194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onInit</a:t>
            </a:r>
            <a:endParaRPr lang="en-IN"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3A459E5B-DA2C-49E2-AF1A-FD2FCE94E638}"/>
              </a:ext>
            </a:extLst>
          </p:cNvPr>
          <p:cNvSpPr/>
          <p:nvPr/>
        </p:nvSpPr>
        <p:spPr>
          <a:xfrm>
            <a:off x="5623231" y="2778610"/>
            <a:ext cx="5830318" cy="492443"/>
          </a:xfrm>
          <a:prstGeom prst="rect">
            <a:avLst/>
          </a:prstGeom>
        </p:spPr>
        <p:txBody>
          <a:bodyPr wrap="square" lIns="0" tIns="0" rIns="0" bIns="0" anchor="ctr">
            <a:spAutoFit/>
          </a:bodyPr>
          <a:lstStyle/>
          <a:p>
            <a:r>
              <a:rPr lang="en-US" sz="1600" dirty="0">
                <a:solidFill>
                  <a:prstClr val="black"/>
                </a:solidFill>
                <a:latin typeface="Calibri" panose="020F0502020204030204"/>
              </a:rPr>
              <a:t>onExit is like destructor of the class, which gets called by UI5 when controller object is destroyed. We can write clean-up code inside of it.</a:t>
            </a:r>
            <a:endParaRPr lang="en-IN" sz="16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022CB06F-41ED-4756-9811-7C0AE94068CB}"/>
              </a:ext>
            </a:extLst>
          </p:cNvPr>
          <p:cNvSpPr/>
          <p:nvPr/>
        </p:nvSpPr>
        <p:spPr>
          <a:xfrm>
            <a:off x="4205863" y="2887777"/>
            <a:ext cx="68279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Body)"/>
              </a:rPr>
              <a:t>onExit</a:t>
            </a:r>
            <a:endParaRPr lang="en-IN" dirty="0">
              <a:solidFill>
                <a:schemeClr val="bg1"/>
              </a:solidFill>
              <a:latin typeface="Calibri (Body)"/>
              <a:ea typeface="Open Sans" panose="020B0606030504020204"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04BFE59B-AB48-491A-8608-193BE88EEFB7}"/>
              </a:ext>
            </a:extLst>
          </p:cNvPr>
          <p:cNvSpPr/>
          <p:nvPr/>
        </p:nvSpPr>
        <p:spPr>
          <a:xfrm>
            <a:off x="6201051" y="3951607"/>
            <a:ext cx="4831536" cy="984885"/>
          </a:xfrm>
          <a:prstGeom prst="rect">
            <a:avLst/>
          </a:prstGeom>
        </p:spPr>
        <p:txBody>
          <a:bodyPr wrap="square" lIns="0" tIns="0" rIns="0" bIns="0" anchor="ctr">
            <a:spAutoFit/>
          </a:bodyPr>
          <a:lstStyle/>
          <a:p>
            <a:pPr defTabSz="685800"/>
            <a:r>
              <a:rPr lang="en-US" sz="1600" dirty="0">
                <a:solidFill>
                  <a:prstClr val="black"/>
                </a:solidFill>
                <a:latin typeface="Calibri (Body)"/>
              </a:rPr>
              <a:t>onBeforeRendering is a method which is called Everytime before the view of corresponding controller is displayed to the user. We can add pre-processing logic and change UI before its visible to user in this method. (like PBO)</a:t>
            </a:r>
          </a:p>
        </p:txBody>
      </p:sp>
      <p:sp>
        <p:nvSpPr>
          <p:cNvPr id="18" name="Rectangle 17">
            <a:extLst>
              <a:ext uri="{FF2B5EF4-FFF2-40B4-BE49-F238E27FC236}">
                <a16:creationId xmlns:a16="http://schemas.microsoft.com/office/drawing/2014/main" id="{433128F7-D87E-4EB0-A4FA-CFCC0E8EB172}"/>
              </a:ext>
            </a:extLst>
          </p:cNvPr>
          <p:cNvSpPr/>
          <p:nvPr/>
        </p:nvSpPr>
        <p:spPr>
          <a:xfrm>
            <a:off x="4101436" y="4220975"/>
            <a:ext cx="1963830" cy="249299"/>
          </a:xfrm>
          <a:prstGeom prst="rect">
            <a:avLst/>
          </a:prstGeom>
        </p:spPr>
        <p:txBody>
          <a:bodyPr wrap="square" lIns="0" tIns="0" rIns="0" bIns="0" anchor="ctr">
            <a:spAutoFit/>
          </a:bodyPr>
          <a:lstStyle/>
          <a:p>
            <a:pPr>
              <a:lnSpc>
                <a:spcPct val="90000"/>
              </a:lnSpc>
            </a:pPr>
            <a:r>
              <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rPr>
              <a:t>onBeforeRendering</a:t>
            </a:r>
          </a:p>
        </p:txBody>
      </p:sp>
      <p:sp>
        <p:nvSpPr>
          <p:cNvPr id="21" name="Rectangle 20">
            <a:extLst>
              <a:ext uri="{FF2B5EF4-FFF2-40B4-BE49-F238E27FC236}">
                <a16:creationId xmlns:a16="http://schemas.microsoft.com/office/drawing/2014/main" id="{E68B4065-A365-4534-9C39-165C647431AC}"/>
              </a:ext>
            </a:extLst>
          </p:cNvPr>
          <p:cNvSpPr/>
          <p:nvPr/>
        </p:nvSpPr>
        <p:spPr>
          <a:xfrm>
            <a:off x="6065266" y="5364833"/>
            <a:ext cx="5288534" cy="738664"/>
          </a:xfrm>
          <a:prstGeom prst="rect">
            <a:avLst/>
          </a:prstGeom>
        </p:spPr>
        <p:txBody>
          <a:bodyPr wrap="square" lIns="0" tIns="0" rIns="0" bIns="0" anchor="ctr">
            <a:spAutoFit/>
          </a:bodyPr>
          <a:lstStyle/>
          <a:p>
            <a:r>
              <a:rPr lang="en-US" sz="1600" dirty="0">
                <a:solidFill>
                  <a:prstClr val="black"/>
                </a:solidFill>
                <a:latin typeface="Calibri" panose="020F0502020204030204"/>
              </a:rPr>
              <a:t>onAfterRendering</a:t>
            </a:r>
            <a:r>
              <a:rPr lang="en-US" sz="1600" b="1" dirty="0">
                <a:solidFill>
                  <a:prstClr val="black"/>
                </a:solidFill>
                <a:latin typeface="Calibri" panose="020F0502020204030204"/>
              </a:rPr>
              <a:t> </a:t>
            </a:r>
            <a:r>
              <a:rPr lang="en-US" sz="1600" dirty="0">
                <a:solidFill>
                  <a:prstClr val="black"/>
                </a:solidFill>
                <a:latin typeface="Calibri (Body)"/>
              </a:rPr>
              <a:t>is a method which is called EVERYTIME after the view of the corresponding controller is displayed to the user. We can write post-processing logic. E.g. jquery effects.</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BE3FCBE6-6B06-484E-9323-D4379F15258C}"/>
              </a:ext>
            </a:extLst>
          </p:cNvPr>
          <p:cNvSpPr/>
          <p:nvPr/>
        </p:nvSpPr>
        <p:spPr>
          <a:xfrm>
            <a:off x="4089795" y="5452369"/>
            <a:ext cx="1762951"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onAfterRendering</a:t>
            </a:r>
            <a:endPar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124A5035-8D1C-4100-B745-998669C78401}"/>
              </a:ext>
            </a:extLst>
          </p:cNvPr>
          <p:cNvSpPr txBox="1"/>
          <p:nvPr/>
        </p:nvSpPr>
        <p:spPr>
          <a:xfrm>
            <a:off x="3252345" y="1988795"/>
            <a:ext cx="418704" cy="369332"/>
          </a:xfrm>
          <a:prstGeom prst="rect">
            <a:avLst/>
          </a:prstGeom>
          <a:noFill/>
        </p:spPr>
        <p:txBody>
          <a:bodyPr wrap="none" rtlCol="0">
            <a:spAutoFit/>
          </a:bodyPr>
          <a:lstStyle/>
          <a:p>
            <a:r>
              <a:rPr lang="en-IN" b="1" dirty="0">
                <a:solidFill>
                  <a:schemeClr val="tx1">
                    <a:lumMod val="95000"/>
                    <a:lumOff val="5000"/>
                  </a:schemeClr>
                </a:solidFill>
              </a:rPr>
              <a:t>01</a:t>
            </a:r>
          </a:p>
        </p:txBody>
      </p:sp>
      <p:sp>
        <p:nvSpPr>
          <p:cNvPr id="24" name="TextBox 23">
            <a:extLst>
              <a:ext uri="{FF2B5EF4-FFF2-40B4-BE49-F238E27FC236}">
                <a16:creationId xmlns:a16="http://schemas.microsoft.com/office/drawing/2014/main" id="{E61FDCC9-24A5-4C32-A8C9-BD1B4F12D7E6}"/>
              </a:ext>
            </a:extLst>
          </p:cNvPr>
          <p:cNvSpPr txBox="1"/>
          <p:nvPr/>
        </p:nvSpPr>
        <p:spPr>
          <a:xfrm>
            <a:off x="3601673" y="2866814"/>
            <a:ext cx="418704" cy="369332"/>
          </a:xfrm>
          <a:prstGeom prst="rect">
            <a:avLst/>
          </a:prstGeom>
          <a:noFill/>
        </p:spPr>
        <p:txBody>
          <a:bodyPr wrap="none" rtlCol="0">
            <a:spAutoFit/>
          </a:bodyPr>
          <a:lstStyle/>
          <a:p>
            <a:r>
              <a:rPr lang="en-IN" b="1" dirty="0">
                <a:solidFill>
                  <a:schemeClr val="tx1">
                    <a:lumMod val="95000"/>
                    <a:lumOff val="5000"/>
                  </a:schemeClr>
                </a:solidFill>
              </a:rPr>
              <a:t>02</a:t>
            </a:r>
          </a:p>
        </p:txBody>
      </p:sp>
      <p:sp>
        <p:nvSpPr>
          <p:cNvPr id="25" name="TextBox 24">
            <a:extLst>
              <a:ext uri="{FF2B5EF4-FFF2-40B4-BE49-F238E27FC236}">
                <a16:creationId xmlns:a16="http://schemas.microsoft.com/office/drawing/2014/main" id="{02685619-7628-4B76-8A85-90A5E55FAD86}"/>
              </a:ext>
            </a:extLst>
          </p:cNvPr>
          <p:cNvSpPr txBox="1"/>
          <p:nvPr/>
        </p:nvSpPr>
        <p:spPr>
          <a:xfrm>
            <a:off x="3653901" y="4163036"/>
            <a:ext cx="418704" cy="369332"/>
          </a:xfrm>
          <a:prstGeom prst="rect">
            <a:avLst/>
          </a:prstGeom>
          <a:noFill/>
        </p:spPr>
        <p:txBody>
          <a:bodyPr wrap="none" rtlCol="0">
            <a:spAutoFit/>
          </a:bodyPr>
          <a:lstStyle/>
          <a:p>
            <a:r>
              <a:rPr lang="en-IN" b="1" dirty="0">
                <a:solidFill>
                  <a:schemeClr val="tx1">
                    <a:lumMod val="95000"/>
                    <a:lumOff val="5000"/>
                  </a:schemeClr>
                </a:solidFill>
              </a:rPr>
              <a:t>03</a:t>
            </a:r>
          </a:p>
        </p:txBody>
      </p:sp>
      <p:sp>
        <p:nvSpPr>
          <p:cNvPr id="27" name="TextBox 26">
            <a:extLst>
              <a:ext uri="{FF2B5EF4-FFF2-40B4-BE49-F238E27FC236}">
                <a16:creationId xmlns:a16="http://schemas.microsoft.com/office/drawing/2014/main" id="{E7CD6703-229B-4B11-8E95-DB4D7B9E4104}"/>
              </a:ext>
            </a:extLst>
          </p:cNvPr>
          <p:cNvSpPr txBox="1"/>
          <p:nvPr/>
        </p:nvSpPr>
        <p:spPr>
          <a:xfrm>
            <a:off x="3552169" y="5392353"/>
            <a:ext cx="418704" cy="369332"/>
          </a:xfrm>
          <a:prstGeom prst="rect">
            <a:avLst/>
          </a:prstGeom>
          <a:noFill/>
        </p:spPr>
        <p:txBody>
          <a:bodyPr wrap="none" rtlCol="0">
            <a:spAutoFit/>
          </a:bodyPr>
          <a:lstStyle/>
          <a:p>
            <a:r>
              <a:rPr lang="en-IN" b="1" dirty="0">
                <a:solidFill>
                  <a:schemeClr val="tx1">
                    <a:lumMod val="95000"/>
                    <a:lumOff val="5000"/>
                  </a:schemeClr>
                </a:solidFill>
              </a:rPr>
              <a:t>04</a:t>
            </a:r>
          </a:p>
        </p:txBody>
      </p:sp>
      <p:sp>
        <p:nvSpPr>
          <p:cNvPr id="33" name="TextBox 32">
            <a:extLst>
              <a:ext uri="{FF2B5EF4-FFF2-40B4-BE49-F238E27FC236}">
                <a16:creationId xmlns:a16="http://schemas.microsoft.com/office/drawing/2014/main" id="{7F54BA2B-4BE9-4994-AFA7-DC0496F3B053}"/>
              </a:ext>
            </a:extLst>
          </p:cNvPr>
          <p:cNvSpPr txBox="1"/>
          <p:nvPr/>
        </p:nvSpPr>
        <p:spPr>
          <a:xfrm>
            <a:off x="351692" y="874754"/>
            <a:ext cx="10799946" cy="369332"/>
          </a:xfrm>
          <a:prstGeom prst="rect">
            <a:avLst/>
          </a:prstGeom>
          <a:noFill/>
        </p:spPr>
        <p:txBody>
          <a:bodyPr wrap="square">
            <a:spAutoFit/>
          </a:bodyPr>
          <a:lstStyle/>
          <a:p>
            <a:pPr defTabSz="685800"/>
            <a:r>
              <a:rPr lang="en-US" dirty="0">
                <a:solidFill>
                  <a:prstClr val="black"/>
                </a:solidFill>
                <a:latin typeface="Calibri (Body)"/>
              </a:rPr>
              <a:t>Every UI5 Controller class can have some pre-defined methods which are called by SAP UI5 at certain times.</a:t>
            </a:r>
          </a:p>
        </p:txBody>
      </p:sp>
    </p:spTree>
    <p:extLst>
      <p:ext uri="{BB962C8B-B14F-4D97-AF65-F5344CB8AC3E}">
        <p14:creationId xmlns:p14="http://schemas.microsoft.com/office/powerpoint/2010/main" val="169044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433753" y="126612"/>
            <a:ext cx="10515600" cy="857006"/>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433753" y="1157410"/>
            <a:ext cx="10515600" cy="2078159"/>
          </a:xfrm>
        </p:spPr>
        <p:txBody>
          <a:bodyPr>
            <a:normAutofit/>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131" y="2289794"/>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55037" y="202310"/>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629915" y="1412776"/>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773505" y="1421528"/>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8255945" y="1412776"/>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852648" y="2091257"/>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730829"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942281" y="2176448"/>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989122"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8403699" y="2190029"/>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620368" y="1609946"/>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761140" y="5577506"/>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882958"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3004777"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925752"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6047570"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6169389"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9090365"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9212183"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334002"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55037" y="950381"/>
            <a:ext cx="649870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32363A"/>
                </a:solidFill>
                <a:effectLst/>
                <a:latin typeface="72"/>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403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90888" y="847081"/>
            <a:ext cx="11139348" cy="4524315"/>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t>Understanding manifest.json and Component.js</a:t>
            </a:r>
          </a:p>
          <a:p>
            <a:pPr marL="285750" indent="-285750">
              <a:buFont typeface="Arial" panose="020B0604020202020204" pitchFamily="34" charset="0"/>
              <a:buChar char="•"/>
              <a:defRPr/>
            </a:pPr>
            <a:r>
              <a:rPr lang="en-US" dirty="0"/>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rPr>
              <a:t>I</a:t>
            </a:r>
            <a:r>
              <a:rPr lang="en-US" dirty="0"/>
              <a:t>mplementing App Navigation</a:t>
            </a:r>
          </a:p>
          <a:p>
            <a:pPr>
              <a:defRPr/>
            </a:pPr>
            <a:endParaRPr lang="en-US" i="1" dirty="0"/>
          </a:p>
          <a:p>
            <a:pPr marL="285750" indent="-285750">
              <a:buFont typeface="Arial" panose="020B0604020202020204" pitchFamily="34" charset="0"/>
              <a:buChar char="•"/>
              <a:defRPr/>
            </a:pPr>
            <a:endParaRPr lang="en-US" i="1" dirty="0"/>
          </a:p>
          <a:p>
            <a:pPr>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a:defRPr/>
            </a:pPr>
            <a:endParaRPr lang="en-US" i="1" dirty="0"/>
          </a:p>
          <a:p>
            <a:pPr>
              <a:defRPr/>
            </a:pPr>
            <a:endParaRPr lang="en-US" i="1" dirty="0"/>
          </a:p>
          <a:p>
            <a:pPr marL="285750" indent="-285750">
              <a:buFont typeface="Arial" panose="020B0604020202020204" pitchFamily="34" charset="0"/>
              <a:buChar char="•"/>
              <a:defRPr/>
            </a:pPr>
            <a:r>
              <a:rPr lang="en-US" dirty="0"/>
              <a:t>Routes and Routing</a:t>
            </a:r>
          </a:p>
          <a:p>
            <a:pPr marL="285750" indent="-285750">
              <a:buFont typeface="Arial" panose="020B0604020202020204" pitchFamily="34" charset="0"/>
              <a:buChar char="•"/>
              <a:defRPr/>
            </a:pPr>
            <a:r>
              <a:rPr lang="en-US" dirty="0"/>
              <a:t>Optional and  mandatory parameters for Routes</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61798"/>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1253331"/>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0" i="0" dirty="0">
                <a:solidFill>
                  <a:srgbClr val="333333"/>
                </a:solidFill>
                <a:effectLst/>
                <a:latin typeface="Calibri (Body)"/>
              </a:rPr>
              <a:t>For example,</a:t>
            </a:r>
            <a:r>
              <a:rPr lang="en-US" sz="1800" dirty="0">
                <a:solidFill>
                  <a:srgbClr val="333333"/>
                </a:solidFill>
                <a:latin typeface="Calibri (Body)"/>
              </a:rPr>
              <a:t> URL of ui5 application: </a:t>
            </a:r>
            <a:r>
              <a:rPr lang="en-US" sz="1800" dirty="0">
                <a:solidFill>
                  <a:srgbClr val="333333"/>
                </a:solidFill>
                <a:latin typeface="Calibri (Body)"/>
                <a:hlinkClick r:id="rId2"/>
              </a:rPr>
              <a:t>http://localhost:52863/webapp/index.html?hc_reset&amp;origional-url=index.html&amp;sap-ui-appCacheBuster=..%2F&amp;sap-ui-xx-componentPreload=off</a:t>
            </a:r>
            <a:endParaRPr lang="en-US" sz="1800" dirty="0">
              <a:solidFill>
                <a:srgbClr val="333333"/>
              </a:solidFill>
              <a:latin typeface="Calibri (Body)"/>
            </a:endParaRP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424961" y="738554"/>
            <a:ext cx="10515600" cy="5943600"/>
          </a:xfrm>
        </p:spPr>
        <p:txBody>
          <a:bodyPr>
            <a:normAutofit/>
          </a:bodyPr>
          <a:lstStyle/>
          <a:p>
            <a:pPr marL="0" indent="0" algn="just">
              <a:buNone/>
            </a:pPr>
            <a:r>
              <a:rPr lang="en-US" sz="2200" dirty="0"/>
              <a:t>Design a SAP Fiori Master-Detail Application With routing</a:t>
            </a:r>
          </a:p>
          <a:p>
            <a:pPr marL="457200" indent="-457200" algn="just">
              <a:buAutoNum type="arabicPeriod"/>
            </a:pPr>
            <a:r>
              <a:rPr lang="en-US" sz="1800" dirty="0">
                <a:hlinkClick r:id="rId2"/>
              </a:rPr>
              <a:t>Add the routing concept in view1 controller</a:t>
            </a:r>
            <a:endParaRPr lang="en-US" sz="1800" dirty="0"/>
          </a:p>
          <a:p>
            <a:pPr marL="457200" indent="-457200" algn="just">
              <a:buAutoNum type="arabicPeriod"/>
            </a:pPr>
            <a:r>
              <a:rPr lang="en-US" sz="1800" dirty="0">
                <a:hlinkClick r:id="rId3"/>
              </a:rPr>
              <a:t>Add more data in 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1054661"/>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5" name="Picture 44">
            <a:extLst>
              <a:ext uri="{FF2B5EF4-FFF2-40B4-BE49-F238E27FC236}">
                <a16:creationId xmlns:a16="http://schemas.microsoft.com/office/drawing/2014/main" id="{08A80635-3ACF-4A7E-9F01-BE7AE48FA011}"/>
              </a:ext>
            </a:extLst>
          </p:cNvPr>
          <p:cNvPicPr>
            <a:picLocks noChangeAspect="1"/>
          </p:cNvPicPr>
          <p:nvPr/>
        </p:nvPicPr>
        <p:blipFill>
          <a:blip r:embed="rId4"/>
          <a:stretch>
            <a:fillRect/>
          </a:stretch>
        </p:blipFill>
        <p:spPr>
          <a:xfrm>
            <a:off x="593604" y="2892348"/>
            <a:ext cx="4351397" cy="3660308"/>
          </a:xfrm>
          <a:prstGeom prst="rect">
            <a:avLst/>
          </a:prstGeom>
        </p:spPr>
      </p:pic>
      <p:pic>
        <p:nvPicPr>
          <p:cNvPr id="47" name="Picture 46">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spTree>
    <p:extLst>
      <p:ext uri="{BB962C8B-B14F-4D97-AF65-F5344CB8AC3E}">
        <p14:creationId xmlns:p14="http://schemas.microsoft.com/office/powerpoint/2010/main" val="1171965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262879" y="111388"/>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57476" y="974482"/>
            <a:ext cx="8772182" cy="3693319"/>
          </a:xfrm>
          <a:prstGeom prst="rect">
            <a:avLst/>
          </a:prstGeom>
          <a:noFill/>
        </p:spPr>
        <p:txBody>
          <a:bodyPr wrap="square" rtlCol="0">
            <a:spAutoFit/>
          </a:bodyPr>
          <a:lstStyle/>
          <a:p>
            <a:pPr marL="285750" indent="-285750"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defTabSz="685800"/>
            <a:endParaRPr lang="en-US" b="0" i="0" dirty="0">
              <a:solidFill>
                <a:srgbClr val="202124"/>
              </a:solidFill>
              <a:effectLst/>
              <a:latin typeface="Calibri (Body)"/>
            </a:endParaRPr>
          </a:p>
          <a:p>
            <a:pPr marL="285750" indent="-285750"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106434"/>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322906" y="103453"/>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1356187" y="3055610"/>
            <a:ext cx="1295400" cy="1679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err="1"/>
              <a:t>Ns,lib,view</a:t>
            </a:r>
            <a:r>
              <a:rPr lang="en-US" sz="1200" dirty="0"/>
              <a:t>….</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61187" y="358901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51587" y="3618163"/>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9887" y="3264217"/>
            <a:ext cx="0" cy="32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4987" y="2999403"/>
            <a:ext cx="2209800" cy="2648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a:t>
            </a:r>
            <a:r>
              <a:rPr lang="en-US" sz="1400" b="1" dirty="0" err="1">
                <a:solidFill>
                  <a:srgbClr val="FF0000"/>
                </a:solidFill>
              </a:rPr>
              <a:t>ui</a:t>
            </a:r>
            <a:r>
              <a:rPr lang="en-US" sz="1400" b="1" dirty="0">
                <a:solidFill>
                  <a:srgbClr val="FF0000"/>
                </a:solidFill>
              </a:rPr>
              <a:t>/core/</a:t>
            </a:r>
            <a:r>
              <a:rPr lang="en-US" sz="1400" b="1" dirty="0" err="1">
                <a:solidFill>
                  <a:srgbClr val="FF0000"/>
                </a:solidFill>
              </a:rPr>
              <a:t>UIComponent</a:t>
            </a:r>
            <a:endParaRPr lang="en-US" sz="1400" b="1" dirty="0">
              <a:solidFill>
                <a:srgbClr val="FF0000"/>
              </a:solidFill>
            </a:endParaRPr>
          </a:p>
        </p:txBody>
      </p:sp>
      <p:sp>
        <p:nvSpPr>
          <p:cNvPr id="13" name="Oval 12">
            <a:extLst>
              <a:ext uri="{FF2B5EF4-FFF2-40B4-BE49-F238E27FC236}">
                <a16:creationId xmlns:a16="http://schemas.microsoft.com/office/drawing/2014/main" id="{A158AABD-F3DB-4D98-BB87-DF0B0F851C3A}"/>
              </a:ext>
            </a:extLst>
          </p:cNvPr>
          <p:cNvSpPr/>
          <p:nvPr/>
        </p:nvSpPr>
        <p:spPr>
          <a:xfrm>
            <a:off x="3604087" y="4449533"/>
            <a:ext cx="1371600" cy="286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Manifest.json</a:t>
            </a:r>
            <a:endParaRPr lang="en-US" sz="1000" b="1" dirty="0"/>
          </a:p>
        </p:txBody>
      </p:sp>
      <p:cxnSp>
        <p:nvCxnSpPr>
          <p:cNvPr id="14" name="Straight Connector 13">
            <a:extLst>
              <a:ext uri="{FF2B5EF4-FFF2-40B4-BE49-F238E27FC236}">
                <a16:creationId xmlns:a16="http://schemas.microsoft.com/office/drawing/2014/main" id="{075ABADB-A5F7-4A9F-902A-CB9954703742}"/>
              </a:ext>
            </a:extLst>
          </p:cNvPr>
          <p:cNvCxnSpPr>
            <a:stCxn id="9" idx="2"/>
            <a:endCxn id="13" idx="0"/>
          </p:cNvCxnSpPr>
          <p:nvPr/>
        </p:nvCxnSpPr>
        <p:spPr>
          <a:xfrm>
            <a:off x="4289887" y="4122410"/>
            <a:ext cx="0" cy="32712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2423" y="4872404"/>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18587" y="3741410"/>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FE27C-A2C8-488B-910D-4EE334F06D80}"/>
              </a:ext>
            </a:extLst>
          </p:cNvPr>
          <p:cNvSpPr/>
          <p:nvPr/>
        </p:nvSpPr>
        <p:spPr>
          <a:xfrm>
            <a:off x="5623389" y="2827010"/>
            <a:ext cx="1619383" cy="1908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75787" y="3436610"/>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a:t>
            </a:r>
            <a:r>
              <a:rPr lang="en-US" sz="1100" dirty="0" err="1"/>
              <a:t>SplitApp,FlexibleColumnLayout</a:t>
            </a:r>
            <a:endParaRPr lang="en-US" sz="1100" dirty="0"/>
          </a:p>
        </p:txBody>
      </p:sp>
      <p:sp>
        <p:nvSpPr>
          <p:cNvPr id="20" name="Arrow: Right 19">
            <a:extLst>
              <a:ext uri="{FF2B5EF4-FFF2-40B4-BE49-F238E27FC236}">
                <a16:creationId xmlns:a16="http://schemas.microsoft.com/office/drawing/2014/main" id="{1275C7A6-9981-4293-93A5-C823A52A5247}"/>
              </a:ext>
            </a:extLst>
          </p:cNvPr>
          <p:cNvSpPr/>
          <p:nvPr/>
        </p:nvSpPr>
        <p:spPr>
          <a:xfrm>
            <a:off x="7109561" y="3512810"/>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061787" y="3444992"/>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061787" y="393191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109561" y="4020109"/>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9505661" y="3587537"/>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9496517" y="4064686"/>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stCxn id="22" idx="3"/>
            <a:endCxn id="25" idx="1"/>
          </p:cNvCxnSpPr>
          <p:nvPr/>
        </p:nvCxnSpPr>
        <p:spPr>
          <a:xfrm>
            <a:off x="9319361" y="4122410"/>
            <a:ext cx="177156" cy="5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stCxn id="21" idx="3"/>
            <a:endCxn id="24" idx="1"/>
          </p:cNvCxnSpPr>
          <p:nvPr/>
        </p:nvCxnSpPr>
        <p:spPr>
          <a:xfrm>
            <a:off x="9319361" y="3635492"/>
            <a:ext cx="186300" cy="66345"/>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9407939" y="2827010"/>
            <a:ext cx="1016048" cy="172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BaseController</a:t>
            </a:r>
            <a:endParaRPr lang="en-US" sz="900" dirty="0"/>
          </a:p>
        </p:txBody>
      </p:sp>
      <p:cxnSp>
        <p:nvCxnSpPr>
          <p:cNvPr id="29" name="Connector: Elbow 28">
            <a:extLst>
              <a:ext uri="{FF2B5EF4-FFF2-40B4-BE49-F238E27FC236}">
                <a16:creationId xmlns:a16="http://schemas.microsoft.com/office/drawing/2014/main" id="{2882E65C-9BF3-414D-9816-5962B688D6DF}"/>
              </a:ext>
            </a:extLst>
          </p:cNvPr>
          <p:cNvCxnSpPr>
            <a:stCxn id="24" idx="0"/>
            <a:endCxn id="28" idx="2"/>
          </p:cNvCxnSpPr>
          <p:nvPr/>
        </p:nvCxnSpPr>
        <p:spPr>
          <a:xfrm rot="16200000" flipV="1">
            <a:off x="9646327" y="3269039"/>
            <a:ext cx="588134" cy="48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stCxn id="25" idx="0"/>
            <a:endCxn id="28" idx="2"/>
          </p:cNvCxnSpPr>
          <p:nvPr/>
        </p:nvCxnSpPr>
        <p:spPr>
          <a:xfrm rot="16200000" flipV="1">
            <a:off x="9403181" y="3512186"/>
            <a:ext cx="1065283" cy="39717"/>
          </a:xfrm>
          <a:prstGeom prst="bentConnector3">
            <a:avLst>
              <a:gd name="adj1" fmla="val 937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99852" y="2710993"/>
            <a:ext cx="1192060" cy="288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err="1"/>
              <a:t>App.controller</a:t>
            </a:r>
            <a:endParaRPr lang="en-US" sz="1050" dirty="0"/>
          </a:p>
        </p:txBody>
      </p:sp>
      <p:cxnSp>
        <p:nvCxnSpPr>
          <p:cNvPr id="32" name="Connector: Elbow 31">
            <a:extLst>
              <a:ext uri="{FF2B5EF4-FFF2-40B4-BE49-F238E27FC236}">
                <a16:creationId xmlns:a16="http://schemas.microsoft.com/office/drawing/2014/main" id="{B8FFFE19-D410-4351-91A4-8B41935E94EB}"/>
              </a:ext>
            </a:extLst>
          </p:cNvPr>
          <p:cNvCxnSpPr>
            <a:stCxn id="31" idx="0"/>
            <a:endCxn id="28" idx="2"/>
          </p:cNvCxnSpPr>
          <p:nvPr/>
        </p:nvCxnSpPr>
        <p:spPr>
          <a:xfrm rot="16200000" flipH="1">
            <a:off x="8911717" y="1995158"/>
            <a:ext cx="288410" cy="1720081"/>
          </a:xfrm>
          <a:prstGeom prst="bentConnector5">
            <a:avLst>
              <a:gd name="adj1" fmla="val -79262"/>
              <a:gd name="adj2" fmla="val 52558"/>
              <a:gd name="adj3" fmla="val 1792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stCxn id="31" idx="2"/>
          </p:cNvCxnSpPr>
          <p:nvPr/>
        </p:nvCxnSpPr>
        <p:spPr>
          <a:xfrm rot="5400000">
            <a:off x="7691047" y="2550774"/>
            <a:ext cx="56561" cy="9531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stCxn id="35" idx="4"/>
            <a:endCxn id="13" idx="7"/>
          </p:cNvCxnSpPr>
          <p:nvPr/>
        </p:nvCxnSpPr>
        <p:spPr>
          <a:xfrm flipH="1">
            <a:off x="4774821" y="4245849"/>
            <a:ext cx="299657" cy="24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883014"/>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t>There are different folders and directory are required for setup project</a:t>
            </a:r>
          </a:p>
          <a:p>
            <a:pPr marL="342900" indent="-342900">
              <a:buAutoNum type="arabicPeriod"/>
            </a:pPr>
            <a:r>
              <a:rPr lang="en-US" sz="1800" dirty="0"/>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5DEE0B3-C060-4648-A1C7-1F655C2EE63B}"/>
              </a:ext>
            </a:extLst>
          </p:cNvPr>
          <p:cNvPicPr>
            <a:picLocks noChangeAspect="1"/>
          </p:cNvPicPr>
          <p:nvPr/>
        </p:nvPicPr>
        <p:blipFill>
          <a:blip r:embed="rId3"/>
          <a:stretch>
            <a:fillRect/>
          </a:stretch>
        </p:blipFill>
        <p:spPr>
          <a:xfrm>
            <a:off x="7530592" y="984739"/>
            <a:ext cx="3871295" cy="5227802"/>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354838" y="121603"/>
            <a:ext cx="5419797" cy="707887"/>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681062" y="1087439"/>
            <a:ext cx="11335004"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marL="285750" indent="-285750" algn="l">
              <a:lnSpc>
                <a:spcPct val="100000"/>
              </a:lnSpc>
              <a:spcBef>
                <a:spcPts val="0"/>
              </a:spcBef>
              <a:buFont typeface="Arial" panose="020B0604020202020204" pitchFamily="34" charset="0"/>
              <a:buChar char="•"/>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739C4F0B-2DDB-45CF-A21B-A0EE61D86C19}"/>
              </a:ext>
            </a:extLst>
          </p:cNvPr>
          <p:cNvPicPr>
            <a:picLocks noChangeAspect="1"/>
          </p:cNvPicPr>
          <p:nvPr/>
        </p:nvPicPr>
        <p:blipFill>
          <a:blip r:embed="rId3"/>
          <a:stretch>
            <a:fillRect/>
          </a:stretch>
        </p:blipFill>
        <p:spPr>
          <a:xfrm>
            <a:off x="8714188" y="2695837"/>
            <a:ext cx="3477812" cy="3431556"/>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1182370" y="1422889"/>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21603"/>
            <a:ext cx="11299367" cy="707887"/>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9144000" cy="309693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234266" y="2020061"/>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54623" y="1"/>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416169" y="108831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7980</TotalTime>
  <Words>2196</Words>
  <Application>Microsoft Office PowerPoint</Application>
  <PresentationFormat>Widescreen</PresentationFormat>
  <Paragraphs>289</Paragraphs>
  <Slides>27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72</vt:lpstr>
      <vt:lpstr>Arial</vt:lpstr>
      <vt:lpstr>Arial Black</vt:lpstr>
      <vt:lpstr>Calibri</vt:lpstr>
      <vt:lpstr>Calibri (Body)</vt:lpstr>
      <vt:lpstr>Calibri Light</vt:lpstr>
      <vt:lpstr>Consolas</vt:lpstr>
      <vt:lpstr>Cooper Black</vt:lpstr>
      <vt:lpstr>Open Sans</vt:lpstr>
      <vt:lpstr>Segoe UI Light</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PowerPoint Presentation</vt:lpstr>
      <vt:lpstr>Model Instantiation</vt:lpstr>
      <vt:lpstr>PowerPoint Presentation</vt:lpstr>
      <vt:lpstr>Hook methods in controller</vt:lpstr>
      <vt:lpstr>Routes and Routing </vt:lpstr>
      <vt:lpstr>Routing Configuration</vt:lpstr>
      <vt:lpstr>Navigation and Routing</vt:lpstr>
      <vt:lpstr>Exercise  </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688</cp:revision>
  <dcterms:created xsi:type="dcterms:W3CDTF">2016-07-10T03:33:26Z</dcterms:created>
  <dcterms:modified xsi:type="dcterms:W3CDTF">2021-05-19T10:35:44Z</dcterms:modified>
</cp:coreProperties>
</file>